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lacial Indifference Bold" charset="1" panose="00000800000000000000"/>
      <p:regular r:id="rId30"/>
    </p:embeddedFont>
    <p:embeddedFont>
      <p:font typeface="Glacial Indifference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gamification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VAGKtDiCB70.mp4" Type="http://schemas.openxmlformats.org/officeDocument/2006/relationships/video"/><Relationship Id="rId5" Target="../media/VAGKtDiCB70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Relationship Id="rId4" Target="../media/VAGKtHeJYxU.mp4" Type="http://schemas.openxmlformats.org/officeDocument/2006/relationships/video"/><Relationship Id="rId5" Target="../media/VAGKtHeJYxU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VAGKtDTlY4w.mp4" Type="http://schemas.openxmlformats.org/officeDocument/2006/relationships/video"/><Relationship Id="rId5" Target="../media/VAGKtDTlY4w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jpeg" Type="http://schemas.openxmlformats.org/officeDocument/2006/relationships/image"/><Relationship Id="rId4" Target="../media/VAGKtGvjmS0.mp4" Type="http://schemas.openxmlformats.org/officeDocument/2006/relationships/video"/><Relationship Id="rId5" Target="../media/VAGKtGvjmS0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Relationship Id="rId4" Target="../media/VAGKtF0QsgI.mp4" Type="http://schemas.openxmlformats.org/officeDocument/2006/relationships/video"/><Relationship Id="rId5" Target="../media/VAGKtF0QsgI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jpeg" Type="http://schemas.openxmlformats.org/officeDocument/2006/relationships/image"/><Relationship Id="rId4" Target="../media/VAGKtChP4ZQ.mp4" Type="http://schemas.openxmlformats.org/officeDocument/2006/relationships/video"/><Relationship Id="rId5" Target="../media/VAGKtChP4ZQ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https://www.pexels.com/@mikhail-nilov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716182" y="1566713"/>
            <a:ext cx="16855636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563852" y="1843117"/>
            <a:ext cx="1036602" cy="2126362"/>
          </a:xfrm>
          <a:custGeom>
            <a:avLst/>
            <a:gdLst/>
            <a:ahLst/>
            <a:cxnLst/>
            <a:rect r="r" b="b" t="t" l="l"/>
            <a:pathLst>
              <a:path h="2126362" w="1036602">
                <a:moveTo>
                  <a:pt x="0" y="0"/>
                </a:moveTo>
                <a:lnTo>
                  <a:pt x="1036601" y="0"/>
                </a:lnTo>
                <a:lnTo>
                  <a:pt x="1036601" y="2126362"/>
                </a:lnTo>
                <a:lnTo>
                  <a:pt x="0" y="212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46401"/>
            <a:ext cx="15374025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for Citizen-Centric Human Resource Management in Smart Cities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182" y="383866"/>
            <a:ext cx="494670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PBL3 Creative Design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182" y="883500"/>
            <a:ext cx="4230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Agile (Formerly 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17778" y="383866"/>
            <a:ext cx="478267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Ritsumeikan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6622" y="883500"/>
            <a:ext cx="741383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College of Information Science &amp;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09007"/>
            <a:ext cx="16230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July 16th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851701"/>
            <a:ext cx="15889447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Andifallih Noor Malela, Yamabe Hiroyuki, Konda Satvik Reddy, </a:t>
            </a:r>
            <a:r>
              <a:rPr lang="en-US" sz="32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Grabowski Jesse Charles, Kathirvel Murugan Sushaant, Tokuyama Hikaru, Lin Jie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6500" y="4103308"/>
            <a:ext cx="14726009" cy="6303855"/>
          </a:xfrm>
          <a:custGeom>
            <a:avLst/>
            <a:gdLst/>
            <a:ahLst/>
            <a:cxnLst/>
            <a:rect r="r" b="b" t="t" l="l"/>
            <a:pathLst>
              <a:path h="6303855" w="14726009">
                <a:moveTo>
                  <a:pt x="0" y="0"/>
                </a:moveTo>
                <a:lnTo>
                  <a:pt x="14726009" y="0"/>
                </a:lnTo>
                <a:lnTo>
                  <a:pt x="14726009" y="6303855"/>
                </a:lnTo>
                <a:lnTo>
                  <a:pt x="0" y="6303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JobPostings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012" y="2095340"/>
            <a:ext cx="16102562" cy="213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USAJOBS API to retrieve information about job postings.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Send keywords for the SOC as a free text query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 response to our job posting format and display on 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III. Features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6453" y="4171457"/>
            <a:ext cx="11214262" cy="6079065"/>
          </a:xfrm>
          <a:custGeom>
            <a:avLst/>
            <a:gdLst/>
            <a:ahLst/>
            <a:cxnLst/>
            <a:rect r="r" b="b" t="t" l="l"/>
            <a:pathLst>
              <a:path h="6079065" w="11214262">
                <a:moveTo>
                  <a:pt x="0" y="0"/>
                </a:moveTo>
                <a:lnTo>
                  <a:pt x="11214263" y="0"/>
                </a:lnTo>
                <a:lnTo>
                  <a:pt x="11214263" y="6079065"/>
                </a:lnTo>
                <a:lnTo>
                  <a:pt x="0" y="607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012" y="2095340"/>
            <a:ext cx="16102562" cy="217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 clickstream analytics as citizens browse the website</a:t>
            </a:r>
          </a:p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Aggregate events by citizen region and current/goal occupations</a:t>
            </a:r>
          </a:p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Render visualizations using Google Charts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III.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63668" y="2418686"/>
            <a:ext cx="8981453" cy="5847636"/>
          </a:xfrm>
          <a:custGeom>
            <a:avLst/>
            <a:gdLst/>
            <a:ahLst/>
            <a:cxnLst/>
            <a:rect r="r" b="b" t="t" l="l"/>
            <a:pathLst>
              <a:path h="5847636" w="8981453">
                <a:moveTo>
                  <a:pt x="0" y="0"/>
                </a:moveTo>
                <a:lnTo>
                  <a:pt x="8981453" y="0"/>
                </a:lnTo>
                <a:lnTo>
                  <a:pt x="8981453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IV. Gamification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86313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Gamification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3823" y="5143500"/>
            <a:ext cx="9180940" cy="4527851"/>
          </a:xfrm>
          <a:custGeom>
            <a:avLst/>
            <a:gdLst/>
            <a:ahLst/>
            <a:cxnLst/>
            <a:rect r="r" b="b" t="t" l="l"/>
            <a:pathLst>
              <a:path h="4527851" w="9180940">
                <a:moveTo>
                  <a:pt x="0" y="0"/>
                </a:moveTo>
                <a:lnTo>
                  <a:pt x="9180939" y="0"/>
                </a:lnTo>
                <a:lnTo>
                  <a:pt x="9180939" y="4527851"/>
                </a:lnTo>
                <a:lnTo>
                  <a:pt x="0" y="4527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Testing and 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012" y="2095340"/>
            <a:ext cx="16102562" cy="285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Partial release testing, checked each FREQ for completion: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Prototype is missing some reports, data export, and gamification.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Identified bug causing login to fail intermittently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Identified bug where ARIMA would sometimes incorrectly forecast 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V. Testing and Limitations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4299" y="2031213"/>
            <a:ext cx="13797956" cy="7320043"/>
          </a:xfrm>
          <a:custGeom>
            <a:avLst/>
            <a:gdLst/>
            <a:ahLst/>
            <a:cxnLst/>
            <a:rect r="r" b="b" t="t" l="l"/>
            <a:pathLst>
              <a:path h="7320043" w="13797956">
                <a:moveTo>
                  <a:pt x="0" y="0"/>
                </a:moveTo>
                <a:lnTo>
                  <a:pt x="13797956" y="0"/>
                </a:lnTo>
                <a:lnTo>
                  <a:pt x="13797956" y="7320042"/>
                </a:lnTo>
                <a:lnTo>
                  <a:pt x="0" y="732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938257"/>
            <a:ext cx="14014306" cy="742320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29" t="0" r="29" b="0"/>
          <a:stretch>
            <a:fillRect/>
          </a:stretch>
        </p:blipFill>
        <p:spPr>
          <a:xfrm flipH="false" flipV="false" rot="0">
            <a:off x="1096155" y="2238215"/>
            <a:ext cx="13245444" cy="70200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90949" y="2104176"/>
            <a:ext cx="13641524" cy="72257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096" y="2083813"/>
            <a:ext cx="14121167" cy="7507735"/>
          </a:xfrm>
          <a:custGeom>
            <a:avLst/>
            <a:gdLst/>
            <a:ahLst/>
            <a:cxnLst/>
            <a:rect r="r" b="b" t="t" l="l"/>
            <a:pathLst>
              <a:path h="7507735" w="14121167">
                <a:moveTo>
                  <a:pt x="0" y="0"/>
                </a:moveTo>
                <a:lnTo>
                  <a:pt x="14121167" y="0"/>
                </a:lnTo>
                <a:lnTo>
                  <a:pt x="14121167" y="7507735"/>
                </a:lnTo>
                <a:lnTo>
                  <a:pt x="0" y="7507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38215"/>
            <a:ext cx="14767287" cy="7382724"/>
          </a:xfrm>
          <a:custGeom>
            <a:avLst/>
            <a:gdLst/>
            <a:ahLst/>
            <a:cxnLst/>
            <a:rect r="r" b="b" t="t" l="l"/>
            <a:pathLst>
              <a:path h="7382724" w="14767287">
                <a:moveTo>
                  <a:pt x="0" y="0"/>
                </a:moveTo>
                <a:lnTo>
                  <a:pt x="14767287" y="0"/>
                </a:lnTo>
                <a:lnTo>
                  <a:pt x="14767287" y="7382724"/>
                </a:lnTo>
                <a:lnTo>
                  <a:pt x="0" y="738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2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5663" y="1995061"/>
            <a:ext cx="8481782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5663" y="3279562"/>
            <a:ext cx="8481782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Architecture &amp;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5663" y="4564062"/>
            <a:ext cx="8481782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663" y="5848562"/>
            <a:ext cx="10280866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Gamification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3311" y="3279562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3311" y="4564062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3311" y="5848562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3311" y="7133063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3580965" cy="10287000"/>
            <a:chOff x="0" y="0"/>
            <a:chExt cx="1370105" cy="3935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105" cy="3935885"/>
            </a:xfrm>
            <a:custGeom>
              <a:avLst/>
              <a:gdLst/>
              <a:ahLst/>
              <a:cxnLst/>
              <a:rect r="r" b="b" t="t" l="l"/>
              <a:pathLst>
                <a:path h="3935885" w="137010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7912" y="648568"/>
            <a:ext cx="2885142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13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</a:t>
            </a:r>
          </a:p>
          <a:p>
            <a:pPr algn="l">
              <a:lnSpc>
                <a:spcPts val="5040"/>
              </a:lnSpc>
            </a:pPr>
            <a:r>
              <a:rPr lang="en-US" sz="4200" spc="13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OF 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5663" y="7132533"/>
            <a:ext cx="8481782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Testing &amp; Limitations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03311" y="1995591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03311" y="8489949"/>
            <a:ext cx="682307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95663" y="8489419"/>
            <a:ext cx="8481782" cy="7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Prototype Demo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3866" y="1938257"/>
            <a:ext cx="13610356" cy="72092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039623"/>
            <a:ext cx="13308860" cy="70495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890" y="1965570"/>
            <a:ext cx="14588103" cy="7749930"/>
          </a:xfrm>
          <a:custGeom>
            <a:avLst/>
            <a:gdLst/>
            <a:ahLst/>
            <a:cxnLst/>
            <a:rect r="r" b="b" t="t" l="l"/>
            <a:pathLst>
              <a:path h="7749930" w="14588103">
                <a:moveTo>
                  <a:pt x="0" y="0"/>
                </a:moveTo>
                <a:lnTo>
                  <a:pt x="14588103" y="0"/>
                </a:lnTo>
                <a:lnTo>
                  <a:pt x="14588103" y="7749930"/>
                </a:lnTo>
                <a:lnTo>
                  <a:pt x="0" y="774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7330" y="1938257"/>
            <a:ext cx="13583796" cy="71951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553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VI.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93889" y="4405313"/>
            <a:ext cx="7500223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 spc="297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3012" y="1233407"/>
            <a:ext cx="1610256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Specifics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012" y="2382520"/>
            <a:ext cx="16102562" cy="539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“Occupation Explorer”                                                              </a:t>
            </a:r>
          </a:p>
          <a:p>
            <a:pPr algn="l">
              <a:lnSpc>
                <a:spcPts val="6079"/>
              </a:lnSpc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→ System for a more citizen-centric human resource management</a:t>
            </a:r>
          </a:p>
          <a:p>
            <a:pPr algn="l">
              <a:lnSpc>
                <a:spcPts val="6079"/>
              </a:lnSpc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→ Allow to response against evolving career demands and city needs</a:t>
            </a:r>
          </a:p>
          <a:p>
            <a:pPr algn="l">
              <a:lnSpc>
                <a:spcPts val="6079"/>
              </a:lnSpc>
            </a:pP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Citizens use for personal career related tasks</a:t>
            </a: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City managers use the system for data-driven human resource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I.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5471" y="3297612"/>
            <a:ext cx="12219558" cy="5179103"/>
          </a:xfrm>
          <a:custGeom>
            <a:avLst/>
            <a:gdLst/>
            <a:ahLst/>
            <a:cxnLst/>
            <a:rect r="r" b="b" t="t" l="l"/>
            <a:pathLst>
              <a:path h="5179103" w="12219558">
                <a:moveTo>
                  <a:pt x="0" y="0"/>
                </a:moveTo>
                <a:lnTo>
                  <a:pt x="12219558" y="0"/>
                </a:lnTo>
                <a:lnTo>
                  <a:pt x="12219558" y="5179104"/>
                </a:lnTo>
                <a:lnTo>
                  <a:pt x="0" y="5179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9722" y="3471391"/>
            <a:ext cx="5118868" cy="3736774"/>
          </a:xfrm>
          <a:custGeom>
            <a:avLst/>
            <a:gdLst/>
            <a:ahLst/>
            <a:cxnLst/>
            <a:rect r="r" b="b" t="t" l="l"/>
            <a:pathLst>
              <a:path h="3736774" w="5118868">
                <a:moveTo>
                  <a:pt x="0" y="0"/>
                </a:moveTo>
                <a:lnTo>
                  <a:pt x="5118868" y="0"/>
                </a:lnTo>
                <a:lnTo>
                  <a:pt x="5118868" y="3736774"/>
                </a:lnTo>
                <a:lnTo>
                  <a:pt x="0" y="3736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012" y="1233407"/>
            <a:ext cx="1610256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Three-Tier Deployment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II. Architecture &amp;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1254" y="7311083"/>
            <a:ext cx="4755803" cy="49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Photo by Brent Keane: </a:t>
            </a:r>
          </a:p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https://www.pexels.com/photo/white-icing-cover-cake-1702373/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927061" y="2030278"/>
            <a:ext cx="931215" cy="807053"/>
          </a:xfrm>
          <a:custGeom>
            <a:avLst/>
            <a:gdLst/>
            <a:ahLst/>
            <a:cxnLst/>
            <a:rect r="r" b="b" t="t" l="l"/>
            <a:pathLst>
              <a:path h="807053" w="931215">
                <a:moveTo>
                  <a:pt x="0" y="0"/>
                </a:moveTo>
                <a:lnTo>
                  <a:pt x="931216" y="0"/>
                </a:lnTo>
                <a:lnTo>
                  <a:pt x="931216" y="807053"/>
                </a:lnTo>
                <a:lnTo>
                  <a:pt x="0" y="80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9241" y="2929352"/>
            <a:ext cx="1678347" cy="881132"/>
          </a:xfrm>
          <a:custGeom>
            <a:avLst/>
            <a:gdLst/>
            <a:ahLst/>
            <a:cxnLst/>
            <a:rect r="r" b="b" t="t" l="l"/>
            <a:pathLst>
              <a:path h="881132" w="1678347">
                <a:moveTo>
                  <a:pt x="0" y="0"/>
                </a:moveTo>
                <a:lnTo>
                  <a:pt x="1678347" y="0"/>
                </a:lnTo>
                <a:lnTo>
                  <a:pt x="1678347" y="881132"/>
                </a:lnTo>
                <a:lnTo>
                  <a:pt x="0" y="88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65737" y="4056255"/>
            <a:ext cx="1053865" cy="1087245"/>
          </a:xfrm>
          <a:custGeom>
            <a:avLst/>
            <a:gdLst/>
            <a:ahLst/>
            <a:cxnLst/>
            <a:rect r="r" b="b" t="t" l="l"/>
            <a:pathLst>
              <a:path h="1087245" w="1053865">
                <a:moveTo>
                  <a:pt x="0" y="0"/>
                </a:moveTo>
                <a:lnTo>
                  <a:pt x="1053864" y="0"/>
                </a:lnTo>
                <a:lnTo>
                  <a:pt x="1053864" y="1087245"/>
                </a:lnTo>
                <a:lnTo>
                  <a:pt x="0" y="1087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28006" y="6667500"/>
            <a:ext cx="2783191" cy="1565545"/>
          </a:xfrm>
          <a:custGeom>
            <a:avLst/>
            <a:gdLst/>
            <a:ahLst/>
            <a:cxnLst/>
            <a:rect r="r" b="b" t="t" l="l"/>
            <a:pathLst>
              <a:path h="1565545" w="2783191">
                <a:moveTo>
                  <a:pt x="0" y="0"/>
                </a:moveTo>
                <a:lnTo>
                  <a:pt x="2783191" y="0"/>
                </a:lnTo>
                <a:lnTo>
                  <a:pt x="2783191" y="1565545"/>
                </a:lnTo>
                <a:lnTo>
                  <a:pt x="0" y="1565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3012" y="1233407"/>
            <a:ext cx="710900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we implemented it: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718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II. Architecture &amp; Implementation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279" y="2095340"/>
            <a:ext cx="6262450" cy="7803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Front-end development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Satvik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Sushaant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Hiroyuki</a:t>
            </a: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Back-end development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Andy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Jerry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Hikaru</a:t>
            </a: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Jesse</a:t>
            </a:r>
          </a:p>
          <a:p>
            <a:pPr algn="l" marL="1640835" indent="-546945" lvl="2">
              <a:lnSpc>
                <a:spcPts val="6079"/>
              </a:lnSpc>
              <a:buFont typeface="Arial"/>
              <a:buChar char="⚬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Jesse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5579" y="1233407"/>
            <a:ext cx="710900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used: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5579" y="2095340"/>
            <a:ext cx="3554501" cy="230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Vue.js</a:t>
            </a: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Spring Boot</a:t>
            </a:r>
          </a:p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PostgreSQL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5579" y="5734050"/>
            <a:ext cx="6262450" cy="15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7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Git and GitHub code repository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6833" y="8110283"/>
            <a:ext cx="11642467" cy="1585462"/>
          </a:xfrm>
          <a:custGeom>
            <a:avLst/>
            <a:gdLst/>
            <a:ahLst/>
            <a:cxnLst/>
            <a:rect r="r" b="b" t="t" l="l"/>
            <a:pathLst>
              <a:path h="1585462" w="11642467">
                <a:moveTo>
                  <a:pt x="0" y="0"/>
                </a:moveTo>
                <a:lnTo>
                  <a:pt x="11642467" y="0"/>
                </a:lnTo>
                <a:lnTo>
                  <a:pt x="11642467" y="1585462"/>
                </a:lnTo>
                <a:lnTo>
                  <a:pt x="0" y="158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5" t="-208246" r="-2093" b="-186924"/>
            </a:stretch>
          </a:blipFill>
        </p:spPr>
      </p:sp>
      <p:sp>
        <p:nvSpPr>
          <p:cNvPr name="Freeform 6" id="6" descr="Image generated with DALL-E"/>
          <p:cNvSpPr/>
          <p:nvPr/>
        </p:nvSpPr>
        <p:spPr>
          <a:xfrm flipH="false" flipV="false" rot="0">
            <a:off x="7348538" y="2238215"/>
            <a:ext cx="6540349" cy="3737342"/>
          </a:xfrm>
          <a:custGeom>
            <a:avLst/>
            <a:gdLst/>
            <a:ahLst/>
            <a:cxnLst/>
            <a:rect r="r" b="b" t="t" l="l"/>
            <a:pathLst>
              <a:path h="3737342" w="6540349">
                <a:moveTo>
                  <a:pt x="0" y="0"/>
                </a:moveTo>
                <a:lnTo>
                  <a:pt x="6540349" y="0"/>
                </a:lnTo>
                <a:lnTo>
                  <a:pt x="6540349" y="3737342"/>
                </a:lnTo>
                <a:lnTo>
                  <a:pt x="0" y="3737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012" y="1233407"/>
            <a:ext cx="1439783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Presentation Tier / Front End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012" y="2095340"/>
            <a:ext cx="16102562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Component-Based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II. Architecture &amp;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012" y="6797738"/>
            <a:ext cx="910494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View View Model architecture (MVVM)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5151" y="5927932"/>
            <a:ext cx="1953736" cy="22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generated with DALL-E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0000" y="509905"/>
            <a:ext cx="13828147" cy="9888785"/>
          </a:xfrm>
          <a:custGeom>
            <a:avLst/>
            <a:gdLst/>
            <a:ahLst/>
            <a:cxnLst/>
            <a:rect r="r" b="b" t="t" l="l"/>
            <a:pathLst>
              <a:path h="9888785" w="13828147">
                <a:moveTo>
                  <a:pt x="0" y="0"/>
                </a:moveTo>
                <a:lnTo>
                  <a:pt x="13828147" y="0"/>
                </a:lnTo>
                <a:lnTo>
                  <a:pt x="13828147" y="9888785"/>
                </a:lnTo>
                <a:lnTo>
                  <a:pt x="0" y="9888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3012" y="1233407"/>
            <a:ext cx="3786284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Application </a:t>
            </a:r>
          </a:p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Tier / </a:t>
            </a:r>
          </a:p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Backend </a:t>
            </a:r>
          </a:p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718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II. Architecture &amp; Implementation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65236" y="6727130"/>
            <a:ext cx="3619661" cy="3439862"/>
            <a:chOff x="0" y="0"/>
            <a:chExt cx="4826214" cy="4586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6214" cy="4382509"/>
            </a:xfrm>
            <a:custGeom>
              <a:avLst/>
              <a:gdLst/>
              <a:ahLst/>
              <a:cxnLst/>
              <a:rect r="r" b="b" t="t" l="l"/>
              <a:pathLst>
                <a:path h="4382509" w="4826214">
                  <a:moveTo>
                    <a:pt x="0" y="0"/>
                  </a:moveTo>
                  <a:lnTo>
                    <a:pt x="4826214" y="0"/>
                  </a:lnTo>
                  <a:lnTo>
                    <a:pt x="4826214" y="4382509"/>
                  </a:lnTo>
                  <a:lnTo>
                    <a:pt x="0" y="4382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4112" r="0" b="-10867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53826" y="4334884"/>
              <a:ext cx="3372389" cy="251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57"/>
                </a:lnSpc>
                <a:spcBef>
                  <a:spcPct val="0"/>
                </a:spcBef>
              </a:pPr>
              <a:r>
                <a:rPr lang="en-US" sz="1036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Photo</a:t>
              </a:r>
              <a:r>
                <a:rPr lang="en-US" sz="1036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by </a:t>
              </a:r>
              <a:r>
                <a:rPr lang="en-US" sz="1036" u="sng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  <a:hlinkClick r:id="rId5" tooltip="https://www.pexels.com/@mikhail-nilov/"/>
                </a:rPr>
                <a:t>Mikhail Nilov</a:t>
              </a:r>
              <a:r>
                <a:rPr lang="en-US" sz="1036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on Pexels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7528" y="3971276"/>
            <a:ext cx="12098447" cy="5924067"/>
          </a:xfrm>
          <a:custGeom>
            <a:avLst/>
            <a:gdLst/>
            <a:ahLst/>
            <a:cxnLst/>
            <a:rect r="r" b="b" t="t" l="l"/>
            <a:pathLst>
              <a:path h="5924067" w="12098447">
                <a:moveTo>
                  <a:pt x="0" y="0"/>
                </a:moveTo>
                <a:lnTo>
                  <a:pt x="12098448" y="0"/>
                </a:lnTo>
                <a:lnTo>
                  <a:pt x="12098448" y="5924067"/>
                </a:lnTo>
                <a:lnTo>
                  <a:pt x="0" y="5924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Employment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012" y="2095340"/>
            <a:ext cx="16102562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Leverages time series forecasting (ARIMA) to estimate future trends</a:t>
            </a:r>
          </a:p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Smart City Managers can manually input demand to show directional intent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III.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0075"/>
            <a:chOff x="0" y="0"/>
            <a:chExt cx="6186311" cy="202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02988"/>
            </a:xfrm>
            <a:custGeom>
              <a:avLst/>
              <a:gdLst/>
              <a:ahLst/>
              <a:cxnLst/>
              <a:rect r="r" b="b" t="t" l="l"/>
              <a:pathLst>
                <a:path h="2029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02988"/>
                  </a:lnTo>
                  <a:lnTo>
                    <a:pt x="0" y="202988"/>
                  </a:lnTo>
                  <a:close/>
                </a:path>
              </a:pathLst>
            </a:custGeom>
            <a:solidFill>
              <a:srgbClr val="89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85825"/>
            <a:ext cx="659290" cy="1352390"/>
          </a:xfrm>
          <a:custGeom>
            <a:avLst/>
            <a:gdLst/>
            <a:ahLst/>
            <a:cxnLst/>
            <a:rect r="r" b="b" t="t" l="l"/>
            <a:pathLst>
              <a:path h="1352390" w="659290">
                <a:moveTo>
                  <a:pt x="0" y="0"/>
                </a:moveTo>
                <a:lnTo>
                  <a:pt x="659290" y="0"/>
                </a:lnTo>
                <a:lnTo>
                  <a:pt x="659290" y="1352390"/>
                </a:lnTo>
                <a:lnTo>
                  <a:pt x="0" y="13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7327" y="4141748"/>
            <a:ext cx="9224715" cy="5573752"/>
          </a:xfrm>
          <a:custGeom>
            <a:avLst/>
            <a:gdLst/>
            <a:ahLst/>
            <a:cxnLst/>
            <a:rect r="r" b="b" t="t" l="l"/>
            <a:pathLst>
              <a:path h="5573752" w="9224715">
                <a:moveTo>
                  <a:pt x="0" y="0"/>
                </a:moveTo>
                <a:lnTo>
                  <a:pt x="9224715" y="0"/>
                </a:lnTo>
                <a:lnTo>
                  <a:pt x="9224715" y="5573752"/>
                </a:lnTo>
                <a:lnTo>
                  <a:pt x="0" y="557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8610" y="848906"/>
            <a:ext cx="5314634" cy="3463469"/>
          </a:xfrm>
          <a:custGeom>
            <a:avLst/>
            <a:gdLst/>
            <a:ahLst/>
            <a:cxnLst/>
            <a:rect r="r" b="b" t="t" l="l"/>
            <a:pathLst>
              <a:path h="3463469" w="5314634">
                <a:moveTo>
                  <a:pt x="0" y="0"/>
                </a:moveTo>
                <a:lnTo>
                  <a:pt x="5314635" y="0"/>
                </a:lnTo>
                <a:lnTo>
                  <a:pt x="5314635" y="3463469"/>
                </a:lnTo>
                <a:lnTo>
                  <a:pt x="0" y="3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012" y="1233407"/>
            <a:ext cx="105927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spc="142">
                <a:solidFill>
                  <a:srgbClr val="3333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News (Word2Vec/Doc2Vec)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012" y="2095340"/>
            <a:ext cx="8154316" cy="79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Trained doc2vec with 300,000 news articles &amp; company descriptions</a:t>
            </a:r>
          </a:p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Outputs a single vector representing each document (average of the documents’ sentence vectors)</a:t>
            </a:r>
          </a:p>
          <a:p>
            <a:pPr algn="l" marL="777238" indent="-388619" lvl="1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Find cosine similarity with official SOC job descriptions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Compare the news article vector to each SOC description’s vector</a:t>
            </a:r>
          </a:p>
          <a:p>
            <a:pPr algn="l" marL="1554477" indent="-518159" lvl="2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Article associated with three nearest SOC vectors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471" y="-14605"/>
            <a:ext cx="16102562" cy="5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III.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DAGJxi6_hKc</dc:identifier>
  <dcterms:modified xsi:type="dcterms:W3CDTF">2011-08-01T06:04:30Z</dcterms:modified>
  <cp:revision>1</cp:revision>
  <dc:title>PBL Slides</dc:title>
</cp:coreProperties>
</file>